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1" r:id="rId3"/>
    <p:sldId id="290" r:id="rId4"/>
    <p:sldId id="329" r:id="rId5"/>
    <p:sldId id="291" r:id="rId6"/>
    <p:sldId id="310" r:id="rId7"/>
    <p:sldId id="330" r:id="rId8"/>
    <p:sldId id="331" r:id="rId9"/>
    <p:sldId id="301" r:id="rId10"/>
    <p:sldId id="332" r:id="rId11"/>
    <p:sldId id="333" r:id="rId12"/>
    <p:sldId id="354" r:id="rId13"/>
    <p:sldId id="356" r:id="rId14"/>
    <p:sldId id="353" r:id="rId15"/>
    <p:sldId id="355" r:id="rId16"/>
    <p:sldId id="357" r:id="rId17"/>
    <p:sldId id="358" r:id="rId18"/>
    <p:sldId id="314" r:id="rId19"/>
    <p:sldId id="338" r:id="rId20"/>
    <p:sldId id="339" r:id="rId21"/>
    <p:sldId id="340" r:id="rId22"/>
    <p:sldId id="344" r:id="rId23"/>
    <p:sldId id="359" r:id="rId24"/>
    <p:sldId id="347" r:id="rId25"/>
    <p:sldId id="348" r:id="rId26"/>
    <p:sldId id="349" r:id="rId27"/>
    <p:sldId id="350" r:id="rId28"/>
    <p:sldId id="342" r:id="rId29"/>
    <p:sldId id="341" r:id="rId30"/>
    <p:sldId id="343" r:id="rId31"/>
    <p:sldId id="336" r:id="rId32"/>
    <p:sldId id="311" r:id="rId33"/>
    <p:sldId id="335" r:id="rId34"/>
    <p:sldId id="305" r:id="rId35"/>
    <p:sldId id="316" r:id="rId36"/>
  </p:sldIdLst>
  <p:sldSz cx="9144000" cy="6858000" type="screen4x3"/>
  <p:notesSz cx="6669088" cy="9928225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8" autoAdjust="0"/>
    <p:restoredTop sz="78531" autoAdjust="0"/>
  </p:normalViewPr>
  <p:slideViewPr>
    <p:cSldViewPr snapToGrid="0" snapToObjects="1">
      <p:cViewPr>
        <p:scale>
          <a:sx n="90" d="100"/>
          <a:sy n="90" d="100"/>
        </p:scale>
        <p:origin x="-1920" y="-128"/>
      </p:cViewPr>
      <p:guideLst>
        <p:guide orient="horz" pos="545"/>
        <p:guide pos="5472"/>
      </p:guideLst>
    </p:cSldViewPr>
  </p:slideViewPr>
  <p:outlineViewPr>
    <p:cViewPr>
      <p:scale>
        <a:sx n="33" d="100"/>
        <a:sy n="33" d="100"/>
      </p:scale>
      <p:origin x="0" y="11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-2418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E7CCAB-A245-4F4E-AD00-61EBD1065C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5988C3-A91D-4108-8C8A-18BB02F968AD}">
      <dgm:prSet phldrT="[Text]"/>
      <dgm:spPr/>
      <dgm:t>
        <a:bodyPr/>
        <a:lstStyle/>
        <a:p>
          <a:r>
            <a:rPr lang="de-CH" dirty="0" smtClean="0"/>
            <a:t>Recherche &amp;Theorie</a:t>
          </a:r>
          <a:endParaRPr lang="de-CH" dirty="0"/>
        </a:p>
      </dgm:t>
    </dgm:pt>
    <dgm:pt modelId="{5FD21D7B-3B57-4614-816D-D006C7B48262}" type="parTrans" cxnId="{26F7A9D3-E481-4159-B827-DFCBCD3C72D8}">
      <dgm:prSet/>
      <dgm:spPr/>
      <dgm:t>
        <a:bodyPr/>
        <a:lstStyle/>
        <a:p>
          <a:endParaRPr lang="de-CH"/>
        </a:p>
      </dgm:t>
    </dgm:pt>
    <dgm:pt modelId="{E02331FA-31FB-4065-99C4-25B5E9F753CF}" type="sibTrans" cxnId="{26F7A9D3-E481-4159-B827-DFCBCD3C72D8}">
      <dgm:prSet/>
      <dgm:spPr/>
      <dgm:t>
        <a:bodyPr/>
        <a:lstStyle/>
        <a:p>
          <a:endParaRPr lang="de-CH"/>
        </a:p>
      </dgm:t>
    </dgm:pt>
    <dgm:pt modelId="{66E627A4-3E69-43FC-BE1A-C20B6C4B4C42}">
      <dgm:prSet phldrT="[Text]"/>
      <dgm:spPr/>
      <dgm:t>
        <a:bodyPr/>
        <a:lstStyle/>
        <a:p>
          <a:r>
            <a:rPr lang="de-CH" dirty="0" smtClean="0"/>
            <a:t>Simulationen </a:t>
          </a:r>
          <a:r>
            <a:rPr lang="de-CH" dirty="0" smtClean="0"/>
            <a:t/>
          </a:r>
          <a:br>
            <a:rPr lang="de-CH" dirty="0" smtClean="0"/>
          </a:br>
          <a:r>
            <a:rPr lang="de-CH" dirty="0" smtClean="0"/>
            <a:t>&amp; </a:t>
          </a:r>
          <a:r>
            <a:rPr lang="de-CH" dirty="0" smtClean="0"/>
            <a:t>Design</a:t>
          </a:r>
          <a:endParaRPr lang="de-CH" dirty="0"/>
        </a:p>
      </dgm:t>
    </dgm:pt>
    <dgm:pt modelId="{5485D7EB-AEAD-449D-B6AE-CCFBD4DE4003}" type="parTrans" cxnId="{461DCB90-A092-4E8D-AA4F-D45B832767E2}">
      <dgm:prSet/>
      <dgm:spPr/>
      <dgm:t>
        <a:bodyPr/>
        <a:lstStyle/>
        <a:p>
          <a:endParaRPr lang="de-CH"/>
        </a:p>
      </dgm:t>
    </dgm:pt>
    <dgm:pt modelId="{FC0D8A35-878E-4CC0-AA84-6BF9366512E4}" type="sibTrans" cxnId="{461DCB90-A092-4E8D-AA4F-D45B832767E2}">
      <dgm:prSet/>
      <dgm:spPr/>
      <dgm:t>
        <a:bodyPr/>
        <a:lstStyle/>
        <a:p>
          <a:endParaRPr lang="de-CH"/>
        </a:p>
      </dgm:t>
    </dgm:pt>
    <dgm:pt modelId="{5F2E91FA-FBB0-467A-8519-6D5B0C8C72F6}">
      <dgm:prSet phldrT="[Text]"/>
      <dgm:spPr/>
      <dgm:t>
        <a:bodyPr/>
        <a:lstStyle/>
        <a:p>
          <a:r>
            <a:rPr lang="de-CH" dirty="0" smtClean="0"/>
            <a:t>Funktionsmuster &amp; Verifikation</a:t>
          </a:r>
          <a:endParaRPr lang="de-CH" dirty="0"/>
        </a:p>
      </dgm:t>
    </dgm:pt>
    <dgm:pt modelId="{7CD74712-788A-4740-827E-75215F132538}" type="parTrans" cxnId="{B3DCBEA7-4BC1-42A0-9CF9-0B0BB33BF872}">
      <dgm:prSet/>
      <dgm:spPr/>
      <dgm:t>
        <a:bodyPr/>
        <a:lstStyle/>
        <a:p>
          <a:endParaRPr lang="de-CH"/>
        </a:p>
      </dgm:t>
    </dgm:pt>
    <dgm:pt modelId="{0522E953-A0FC-4037-AC9A-FA61523EA68D}" type="sibTrans" cxnId="{B3DCBEA7-4BC1-42A0-9CF9-0B0BB33BF872}">
      <dgm:prSet/>
      <dgm:spPr/>
      <dgm:t>
        <a:bodyPr/>
        <a:lstStyle/>
        <a:p>
          <a:endParaRPr lang="de-CH"/>
        </a:p>
      </dgm:t>
    </dgm:pt>
    <dgm:pt modelId="{61F943CE-A297-4768-B590-E39BFC80BF96}" type="pres">
      <dgm:prSet presAssocID="{D4E7CCAB-A245-4F4E-AD00-61EBD1065CF5}" presName="Name0" presStyleCnt="0">
        <dgm:presLayoutVars>
          <dgm:dir/>
          <dgm:animLvl val="lvl"/>
          <dgm:resizeHandles val="exact"/>
        </dgm:presLayoutVars>
      </dgm:prSet>
      <dgm:spPr/>
    </dgm:pt>
    <dgm:pt modelId="{CF7F7158-1BAE-4F50-9E82-E277FA64E07B}" type="pres">
      <dgm:prSet presAssocID="{BB5988C3-A91D-4108-8C8A-18BB02F968A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3C0D82F-E0BB-4DC2-9210-21C85E642B93}" type="pres">
      <dgm:prSet presAssocID="{E02331FA-31FB-4065-99C4-25B5E9F753CF}" presName="parTxOnlySpace" presStyleCnt="0"/>
      <dgm:spPr/>
    </dgm:pt>
    <dgm:pt modelId="{03A2840D-4D91-4162-94E4-7A1D733B09B3}" type="pres">
      <dgm:prSet presAssocID="{66E627A4-3E69-43FC-BE1A-C20B6C4B4C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F4E711-6F98-4E86-822C-4D1300442D5A}" type="pres">
      <dgm:prSet presAssocID="{FC0D8A35-878E-4CC0-AA84-6BF9366512E4}" presName="parTxOnlySpace" presStyleCnt="0"/>
      <dgm:spPr/>
    </dgm:pt>
    <dgm:pt modelId="{64F020B0-2A37-4E03-943D-B35194525113}" type="pres">
      <dgm:prSet presAssocID="{5F2E91FA-FBB0-467A-8519-6D5B0C8C72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B3DCBEA7-4BC1-42A0-9CF9-0B0BB33BF872}" srcId="{D4E7CCAB-A245-4F4E-AD00-61EBD1065CF5}" destId="{5F2E91FA-FBB0-467A-8519-6D5B0C8C72F6}" srcOrd="2" destOrd="0" parTransId="{7CD74712-788A-4740-827E-75215F132538}" sibTransId="{0522E953-A0FC-4037-AC9A-FA61523EA68D}"/>
    <dgm:cxn modelId="{22E5163D-3E95-4693-A615-3EA2AAA67F74}" type="presOf" srcId="{D4E7CCAB-A245-4F4E-AD00-61EBD1065CF5}" destId="{61F943CE-A297-4768-B590-E39BFC80BF96}" srcOrd="0" destOrd="0" presId="urn:microsoft.com/office/officeart/2005/8/layout/chevron1"/>
    <dgm:cxn modelId="{461DCB90-A092-4E8D-AA4F-D45B832767E2}" srcId="{D4E7CCAB-A245-4F4E-AD00-61EBD1065CF5}" destId="{66E627A4-3E69-43FC-BE1A-C20B6C4B4C42}" srcOrd="1" destOrd="0" parTransId="{5485D7EB-AEAD-449D-B6AE-CCFBD4DE4003}" sibTransId="{FC0D8A35-878E-4CC0-AA84-6BF9366512E4}"/>
    <dgm:cxn modelId="{26F7A9D3-E481-4159-B827-DFCBCD3C72D8}" srcId="{D4E7CCAB-A245-4F4E-AD00-61EBD1065CF5}" destId="{BB5988C3-A91D-4108-8C8A-18BB02F968AD}" srcOrd="0" destOrd="0" parTransId="{5FD21D7B-3B57-4614-816D-D006C7B48262}" sibTransId="{E02331FA-31FB-4065-99C4-25B5E9F753CF}"/>
    <dgm:cxn modelId="{F6FEB540-69F2-4F79-80D9-B023A0F6B189}" type="presOf" srcId="{5F2E91FA-FBB0-467A-8519-6D5B0C8C72F6}" destId="{64F020B0-2A37-4E03-943D-B35194525113}" srcOrd="0" destOrd="0" presId="urn:microsoft.com/office/officeart/2005/8/layout/chevron1"/>
    <dgm:cxn modelId="{65F90888-DFED-4413-910C-D1FC1022F59C}" type="presOf" srcId="{BB5988C3-A91D-4108-8C8A-18BB02F968AD}" destId="{CF7F7158-1BAE-4F50-9E82-E277FA64E07B}" srcOrd="0" destOrd="0" presId="urn:microsoft.com/office/officeart/2005/8/layout/chevron1"/>
    <dgm:cxn modelId="{E4A71939-1A8F-4262-8D29-EA39501B63C7}" type="presOf" srcId="{66E627A4-3E69-43FC-BE1A-C20B6C4B4C42}" destId="{03A2840D-4D91-4162-94E4-7A1D733B09B3}" srcOrd="0" destOrd="0" presId="urn:microsoft.com/office/officeart/2005/8/layout/chevron1"/>
    <dgm:cxn modelId="{A74E78EB-A4A1-4DDA-B727-AA7430DD972D}" type="presParOf" srcId="{61F943CE-A297-4768-B590-E39BFC80BF96}" destId="{CF7F7158-1BAE-4F50-9E82-E277FA64E07B}" srcOrd="0" destOrd="0" presId="urn:microsoft.com/office/officeart/2005/8/layout/chevron1"/>
    <dgm:cxn modelId="{34D65468-FED8-4EEB-BBC4-67F30CBBEBD3}" type="presParOf" srcId="{61F943CE-A297-4768-B590-E39BFC80BF96}" destId="{73C0D82F-E0BB-4DC2-9210-21C85E642B93}" srcOrd="1" destOrd="0" presId="urn:microsoft.com/office/officeart/2005/8/layout/chevron1"/>
    <dgm:cxn modelId="{7A803D0E-F30E-4219-8699-8C834AA64636}" type="presParOf" srcId="{61F943CE-A297-4768-B590-E39BFC80BF96}" destId="{03A2840D-4D91-4162-94E4-7A1D733B09B3}" srcOrd="2" destOrd="0" presId="urn:microsoft.com/office/officeart/2005/8/layout/chevron1"/>
    <dgm:cxn modelId="{50EFBA78-F3D7-445C-9E6E-AFAABE60B668}" type="presParOf" srcId="{61F943CE-A297-4768-B590-E39BFC80BF96}" destId="{82F4E711-6F98-4E86-822C-4D1300442D5A}" srcOrd="3" destOrd="0" presId="urn:microsoft.com/office/officeart/2005/8/layout/chevron1"/>
    <dgm:cxn modelId="{F32CF2EB-81C4-44F3-A9F2-4BB6F09AB8BC}" type="presParOf" srcId="{61F943CE-A297-4768-B590-E39BFC80BF96}" destId="{64F020B0-2A37-4E03-943D-B3519452511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7158-1BAE-4F50-9E82-E277FA64E07B}">
      <dsp:nvSpPr>
        <dsp:cNvPr id="0" name=""/>
        <dsp:cNvSpPr/>
      </dsp:nvSpPr>
      <dsp:spPr>
        <a:xfrm>
          <a:off x="2411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Recherche &amp;Theorie</a:t>
          </a:r>
          <a:endParaRPr lang="de-CH" sz="1900" kern="1200" dirty="0"/>
        </a:p>
      </dsp:txBody>
      <dsp:txXfrm>
        <a:off x="589895" y="167371"/>
        <a:ext cx="1762452" cy="1174968"/>
      </dsp:txXfrm>
    </dsp:sp>
    <dsp:sp modelId="{03A2840D-4D91-4162-94E4-7A1D733B09B3}">
      <dsp:nvSpPr>
        <dsp:cNvPr id="0" name=""/>
        <dsp:cNvSpPr/>
      </dsp:nvSpPr>
      <dsp:spPr>
        <a:xfrm>
          <a:off x="2646089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Simulationen </a:t>
          </a:r>
          <a:r>
            <a:rPr lang="de-CH" sz="1900" kern="1200" dirty="0" smtClean="0"/>
            <a:t/>
          </a:r>
          <a:br>
            <a:rPr lang="de-CH" sz="1900" kern="1200" dirty="0" smtClean="0"/>
          </a:br>
          <a:r>
            <a:rPr lang="de-CH" sz="1900" kern="1200" dirty="0" smtClean="0"/>
            <a:t>&amp; </a:t>
          </a:r>
          <a:r>
            <a:rPr lang="de-CH" sz="1900" kern="1200" dirty="0" smtClean="0"/>
            <a:t>Design</a:t>
          </a:r>
          <a:endParaRPr lang="de-CH" sz="1900" kern="1200" dirty="0"/>
        </a:p>
      </dsp:txBody>
      <dsp:txXfrm>
        <a:off x="3233573" y="167371"/>
        <a:ext cx="1762452" cy="1174968"/>
      </dsp:txXfrm>
    </dsp:sp>
    <dsp:sp modelId="{64F020B0-2A37-4E03-943D-B35194525113}">
      <dsp:nvSpPr>
        <dsp:cNvPr id="0" name=""/>
        <dsp:cNvSpPr/>
      </dsp:nvSpPr>
      <dsp:spPr>
        <a:xfrm>
          <a:off x="5289768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Funktionsmuster &amp; Verifikation</a:t>
          </a:r>
          <a:endParaRPr lang="de-CH" sz="1900" kern="1200" dirty="0"/>
        </a:p>
      </dsp:txBody>
      <dsp:txXfrm>
        <a:off x="5877252" y="167371"/>
        <a:ext cx="1762452" cy="117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49D58-FF5C-7142-B730-75564E8F5109}" type="datetime1">
              <a:rPr lang="de-CH" smtClean="0"/>
              <a:t>14.01.16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2465F-6145-1443-861D-3C013F4B14D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9260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D0C1-7CB5-1946-B2B6-00BF1DB98B9C}" type="datetime1">
              <a:rPr lang="de-CH" smtClean="0"/>
              <a:t>14.01.16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BC78-0AF4-A74D-A9B0-D2AA74B8B1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7446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93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vorgegebenen Abmessungen werden eingehalten.</a:t>
            </a:r>
          </a:p>
          <a:p>
            <a:r>
              <a:rPr lang="de-DE" baseline="0" dirty="0" smtClean="0"/>
              <a:t>55mm 10mm 3mm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/>
              <a:t>Zielfrequenz bei 2.45 GHZ</a:t>
            </a:r>
          </a:p>
          <a:p>
            <a:r>
              <a:rPr lang="de-DE" sz="1200" dirty="0" smtClean="0"/>
              <a:t>Bandbreit von 100MHz von 428. 335 und 278 MHz</a:t>
            </a:r>
          </a:p>
          <a:p>
            <a:r>
              <a:rPr lang="de-DE" sz="1200" dirty="0" smtClean="0"/>
              <a:t>Impedanz </a:t>
            </a:r>
            <a:r>
              <a:rPr lang="de-DE" sz="1200" dirty="0" err="1" smtClean="0"/>
              <a:t>enspricht</a:t>
            </a:r>
            <a:r>
              <a:rPr lang="de-DE" sz="1200" dirty="0" smtClean="0"/>
              <a:t> einem Unterbruch </a:t>
            </a:r>
            <a:r>
              <a:rPr lang="de-DE" sz="1200" dirty="0" err="1" smtClean="0"/>
              <a:t>Smithdiagramm</a:t>
            </a:r>
            <a:r>
              <a:rPr lang="de-DE" sz="1200" dirty="0" smtClean="0"/>
              <a:t> ganz recht auf der Realachse</a:t>
            </a:r>
          </a:p>
          <a:p>
            <a:r>
              <a:rPr lang="de-DE" sz="1200" dirty="0" smtClean="0"/>
              <a:t>Abstrahleffizienz</a:t>
            </a:r>
          </a:p>
          <a:p>
            <a:endParaRPr lang="de-DE" sz="1200" dirty="0" smtClean="0"/>
          </a:p>
          <a:p>
            <a:r>
              <a:rPr lang="de-DE" sz="1200" dirty="0" smtClean="0"/>
              <a:t>3Windungen: 34, 51,30 MHz Bandbreite ebenfalls</a:t>
            </a:r>
            <a:r>
              <a:rPr lang="de-DE" sz="1200" baseline="0" dirty="0" smtClean="0"/>
              <a:t> tiefe Abstrahleffizienz, =&gt; zu schmalbandig.</a:t>
            </a:r>
            <a:endParaRPr lang="de-DE" sz="120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Simulationen der Dipolantenne ergaben:</a:t>
            </a:r>
          </a:p>
          <a:p>
            <a:pPr lvl="0"/>
            <a:r>
              <a:rPr lang="de-DE" baseline="0" dirty="0" smtClean="0"/>
              <a:t>Effizienz</a:t>
            </a:r>
          </a:p>
          <a:p>
            <a:pPr lvl="0"/>
            <a:r>
              <a:rPr lang="de-DE" baseline="0" dirty="0" smtClean="0"/>
              <a:t>Durch eine Antennenimpedanz die eine einfache Anpassung und einen hohen Wirkungsgrad ermöglicht</a:t>
            </a:r>
          </a:p>
          <a:p>
            <a:pPr lvl="0"/>
            <a:r>
              <a:rPr lang="de-DE" baseline="0" smtClean="0"/>
              <a:t>Die Bandbreite den</a:t>
            </a:r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Freiraum rote Kurven </a:t>
            </a:r>
          </a:p>
          <a:p>
            <a:pPr lvl="0"/>
            <a:r>
              <a:rPr lang="de-CH" baseline="0" dirty="0" smtClean="0"/>
              <a:t>Im Gerät Farbige Kurven</a:t>
            </a:r>
          </a:p>
          <a:p>
            <a:pPr lvl="0"/>
            <a:r>
              <a:rPr lang="de-CH" baseline="0" dirty="0" smtClean="0"/>
              <a:t>Linksverschiebung</a:t>
            </a:r>
          </a:p>
          <a:p>
            <a:pPr lvl="0"/>
            <a:r>
              <a:rPr lang="sv-SE" baseline="0" dirty="0" smtClean="0"/>
              <a:t>Ä</a:t>
            </a:r>
            <a:r>
              <a:rPr lang="de-CH" baseline="0" dirty="0" err="1" smtClean="0"/>
              <a:t>ndliches</a:t>
            </a:r>
            <a:r>
              <a:rPr lang="de-CH" baseline="0" dirty="0" smtClean="0"/>
              <a:t> Verhalten....Das Verhalten ist erwartungsgemäss. Dämpfung im Gerät, </a:t>
            </a:r>
            <a:r>
              <a:rPr lang="de-CH" baseline="0" dirty="0" err="1" smtClean="0"/>
              <a:t>linksverschiebung</a:t>
            </a:r>
            <a:r>
              <a:rPr lang="de-CH" baseline="0" dirty="0" smtClean="0"/>
              <a:t>, </a:t>
            </a:r>
          </a:p>
          <a:p>
            <a:pPr lvl="0"/>
            <a:r>
              <a:rPr lang="de-CH" baseline="0" dirty="0" smtClean="0"/>
              <a:t>Änderungen innerhalb eines Prozent der Wellenlänge, das Verhalten kann sich nicht total ändern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S11 im Gerät sind alle etwas tiefer, sowohl in der Amplitude als auch in der Frequenz</a:t>
            </a:r>
          </a:p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Gerät maximal -6dB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-3dB </a:t>
            </a:r>
            <a:r>
              <a:rPr lang="de-CH" baseline="0" dirty="0" err="1" smtClean="0"/>
              <a:t>eigenschaften</a:t>
            </a:r>
            <a:r>
              <a:rPr lang="de-CH" baseline="0" dirty="0" smtClean="0"/>
              <a:t>:</a:t>
            </a:r>
          </a:p>
          <a:p>
            <a:pPr lvl="0"/>
            <a:r>
              <a:rPr lang="de-CH" baseline="0" dirty="0" smtClean="0"/>
              <a:t>91% im Freiraum simulierte 65% im Gerät</a:t>
            </a:r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Simulation:</a:t>
            </a:r>
          </a:p>
          <a:p>
            <a:r>
              <a:rPr lang="de-CH" baseline="0" dirty="0" smtClean="0"/>
              <a:t>Die bestehenden Antennen wurden gekürzt</a:t>
            </a:r>
          </a:p>
          <a:p>
            <a:r>
              <a:rPr lang="de-CH" baseline="0" dirty="0" smtClean="0"/>
              <a:t>Die Dipolantenne am linken Rand anliegende an das Gehäuse eingesetzt</a:t>
            </a:r>
          </a:p>
          <a:p>
            <a:r>
              <a:rPr lang="de-CH" baseline="0" dirty="0" smtClean="0"/>
              <a:t>!!! </a:t>
            </a:r>
            <a:r>
              <a:rPr lang="de-DE" baseline="0" dirty="0" smtClean="0"/>
              <a:t>A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den Simulationen wurde die 3mm Breite </a:t>
            </a:r>
            <a:r>
              <a:rPr lang="de-CH" baseline="0" dirty="0" err="1" smtClean="0"/>
              <a:t>ca</a:t>
            </a:r>
            <a:r>
              <a:rPr lang="de-CH" baseline="0" dirty="0" smtClean="0"/>
              <a:t> 50 mm lange Dipolantenne ausgewählt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+6db maximale Richtwirkung</a:t>
            </a:r>
          </a:p>
          <a:p>
            <a:r>
              <a:rPr lang="de-CH" baseline="0" dirty="0" smtClean="0"/>
              <a:t>entspricht dunkelrot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</a:t>
            </a:r>
            <a:r>
              <a:rPr lang="de-CH" baseline="0" dirty="0" err="1" smtClean="0"/>
              <a:t>chwarz</a:t>
            </a:r>
            <a:r>
              <a:rPr lang="de-CH" baseline="0" dirty="0" smtClean="0"/>
              <a:t> </a:t>
            </a:r>
            <a:r>
              <a:rPr lang="de-CH" baseline="0" dirty="0" smtClean="0"/>
              <a:t>zeigt die </a:t>
            </a:r>
            <a:r>
              <a:rPr lang="de-CH" baseline="0" dirty="0" err="1" smtClean="0"/>
              <a:t>xz</a:t>
            </a:r>
            <a:r>
              <a:rPr lang="de-CH" baseline="0" dirty="0" smtClean="0"/>
              <a:t>-Ebene aus der positiven y-Achse</a:t>
            </a:r>
          </a:p>
          <a:p>
            <a:r>
              <a:rPr lang="de-DE" baseline="0" dirty="0" smtClean="0"/>
              <a:t>B</a:t>
            </a:r>
            <a:r>
              <a:rPr lang="de-CH" baseline="0" dirty="0" smtClean="0"/>
              <a:t>lau </a:t>
            </a:r>
            <a:r>
              <a:rPr lang="de-CH" baseline="0" dirty="0" err="1" smtClean="0"/>
              <a:t>e</a:t>
            </a:r>
            <a:r>
              <a:rPr lang="de-CH" baseline="0" dirty="0" smtClean="0"/>
              <a:t> absolut in dB bei </a:t>
            </a:r>
            <a:r>
              <a:rPr lang="de-CH" baseline="0" dirty="0" err="1" smtClean="0"/>
              <a:t>phi</a:t>
            </a:r>
            <a:r>
              <a:rPr lang="de-CH" baseline="0" dirty="0" smtClean="0"/>
              <a:t> 90°in der </a:t>
            </a:r>
            <a:r>
              <a:rPr lang="de-CH" baseline="0" dirty="0" err="1" smtClean="0"/>
              <a:t>yz</a:t>
            </a:r>
            <a:r>
              <a:rPr lang="de-CH" baseline="0" dirty="0" smtClean="0"/>
              <a:t>-Ebene</a:t>
            </a:r>
          </a:p>
          <a:p>
            <a:r>
              <a:rPr lang="de-DE" baseline="0" dirty="0" smtClean="0"/>
              <a:t>D</a:t>
            </a:r>
            <a:r>
              <a:rPr lang="de-CH" baseline="0" dirty="0" err="1" smtClean="0"/>
              <a:t>ie</a:t>
            </a:r>
            <a:r>
              <a:rPr lang="de-CH" baseline="0" dirty="0" smtClean="0"/>
              <a:t> maximalen Richtwerte ergeben in diesen Schnitten </a:t>
            </a:r>
            <a:r>
              <a:rPr lang="de-CH" baseline="0" dirty="0" err="1" smtClean="0"/>
              <a:t>max</a:t>
            </a:r>
            <a:r>
              <a:rPr lang="de-CH" baseline="0" dirty="0" smtClean="0"/>
              <a:t> 5dB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Dipolantenne 3mm breit 50.25mm lang</a:t>
            </a:r>
          </a:p>
          <a:p>
            <a:r>
              <a:rPr lang="de-CH" baseline="0" dirty="0" smtClean="0"/>
              <a:t>Das Kupferband eignet sich </a:t>
            </a:r>
            <a:r>
              <a:rPr lang="de-CH" baseline="0" dirty="0" err="1" smtClean="0"/>
              <a:t>herrforragend</a:t>
            </a:r>
            <a:r>
              <a:rPr lang="de-CH" baseline="0" dirty="0" smtClean="0"/>
              <a:t> um einen Prototype umzusetzen</a:t>
            </a:r>
          </a:p>
          <a:p>
            <a:r>
              <a:rPr lang="de-CH" baseline="0" dirty="0" smtClean="0"/>
              <a:t>Die elektrischen Eigenschaften entsprechen jeden der auf </a:t>
            </a:r>
            <a:r>
              <a:rPr lang="de-CH" baseline="0" dirty="0" err="1" smtClean="0"/>
              <a:t>Foliegedrucktenantenne</a:t>
            </a:r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r>
              <a:rPr lang="de-CH" baseline="0" dirty="0" smtClean="0"/>
              <a:t>Weiss DUT Mast dreht </a:t>
            </a:r>
            <a:r>
              <a:rPr lang="de-CH" baseline="0" dirty="0" err="1" smtClean="0"/>
              <a:t>isch</a:t>
            </a:r>
            <a:r>
              <a:rPr lang="de-CH" baseline="0" dirty="0" smtClean="0"/>
              <a:t> um 360°</a:t>
            </a:r>
          </a:p>
          <a:p>
            <a:r>
              <a:rPr lang="de-CH" baseline="0" dirty="0" smtClean="0"/>
              <a:t>Schwarz </a:t>
            </a:r>
            <a:r>
              <a:rPr lang="de-CH" baseline="0" dirty="0" err="1" smtClean="0"/>
              <a:t>Absorberkegel</a:t>
            </a:r>
            <a:endParaRPr lang="de-CH" baseline="0" dirty="0" smtClean="0"/>
          </a:p>
          <a:p>
            <a:r>
              <a:rPr lang="de-DE" baseline="0" dirty="0" smtClean="0"/>
              <a:t>O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sind Messantennen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xy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= 0 mit  </a:t>
            </a:r>
            <a:r>
              <a:rPr lang="de-DE" dirty="0" err="1" smtClean="0"/>
              <a:t>Θ</a:t>
            </a:r>
            <a:r>
              <a:rPr lang="de-DE" dirty="0" smtClean="0"/>
              <a:t> fix und </a:t>
            </a:r>
            <a:r>
              <a:rPr lang="de-DE" dirty="0" err="1" smtClean="0"/>
              <a:t>φ</a:t>
            </a:r>
            <a:r>
              <a:rPr lang="de-DE" dirty="0" smtClean="0"/>
              <a:t> variabel</a:t>
            </a:r>
            <a:r>
              <a:rPr lang="de-DE" baseline="0" dirty="0" smtClean="0"/>
              <a:t> -5db</a:t>
            </a: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xz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= 0 mit  </a:t>
            </a:r>
            <a:r>
              <a:rPr lang="de-DE" dirty="0" err="1" smtClean="0"/>
              <a:t>Θ</a:t>
            </a:r>
            <a:r>
              <a:rPr lang="de-DE" dirty="0" smtClean="0"/>
              <a:t> variabel und </a:t>
            </a:r>
            <a:r>
              <a:rPr lang="de-DE" dirty="0" err="1" smtClean="0"/>
              <a:t>φ</a:t>
            </a:r>
            <a:r>
              <a:rPr lang="de-DE" dirty="0" smtClean="0"/>
              <a:t> bei 0=0° -2 dB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Aus dem Linkbudget geht</a:t>
            </a:r>
            <a:r>
              <a:rPr lang="de-DE" baseline="0" dirty="0" smtClean="0"/>
              <a:t> eine Reserve von 20 dB hervor</a:t>
            </a: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</a:t>
            </a:r>
            <a:r>
              <a:rPr lang="de-CH" baseline="0" dirty="0" smtClean="0"/>
              <a:t>lau nach vorne in </a:t>
            </a:r>
            <a:r>
              <a:rPr lang="de-CH" baseline="0" dirty="0" err="1" smtClean="0"/>
              <a:t>y</a:t>
            </a:r>
            <a:r>
              <a:rPr lang="de-CH" baseline="0" dirty="0" smtClean="0"/>
              <a:t>-Richtung die Nullstelle der Dipolausrichtung</a:t>
            </a:r>
          </a:p>
          <a:p>
            <a:r>
              <a:rPr lang="de-CH" baseline="0" dirty="0" smtClean="0"/>
              <a:t>Nullstelle bei der Speisestelle in positive x-Richtung</a:t>
            </a:r>
          </a:p>
          <a:p>
            <a:r>
              <a:rPr lang="de-DE" baseline="0" dirty="0" smtClean="0"/>
              <a:t>D</a:t>
            </a:r>
            <a:r>
              <a:rPr lang="de-CH" baseline="0" dirty="0" smtClean="0"/>
              <a:t>er Maximalwert zeigt +5 dB das ist ein dB weniger als der mit +6dB simulierte maximale Richtwert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senkrecht über der Einspeisestelle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in der Verlängerung der Dipolausrichtung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Effizienz wurde ermittelt im </a:t>
            </a:r>
            <a:r>
              <a:rPr lang="de-CH" baseline="0" dirty="0" err="1" smtClean="0"/>
              <a:t>StarLab</a:t>
            </a:r>
            <a:r>
              <a:rPr lang="de-CH" baseline="0" dirty="0" smtClean="0"/>
              <a:t/>
            </a:r>
            <a:br>
              <a:rPr lang="de-CH" baseline="0" dirty="0" smtClean="0"/>
            </a:br>
            <a:r>
              <a:rPr lang="de-CH" baseline="0" dirty="0" smtClean="0"/>
              <a:t>Es handelt sich um die </a:t>
            </a:r>
            <a:r>
              <a:rPr lang="de-CH" baseline="0" dirty="0" err="1" smtClean="0"/>
              <a:t>overall</a:t>
            </a:r>
            <a:r>
              <a:rPr lang="de-CH" baseline="0" dirty="0" smtClean="0"/>
              <a:t> Effizienz </a:t>
            </a:r>
          </a:p>
          <a:p>
            <a:r>
              <a:rPr lang="de-CH" baseline="0" dirty="0" smtClean="0"/>
              <a:t>Der interne Funktionsgenerator hat einen Bereich von 100 MHz beginnend bei 2.4GHz ermittelt.</a:t>
            </a:r>
          </a:p>
          <a:p>
            <a:r>
              <a:rPr lang="de-CH" baseline="0" dirty="0" smtClean="0"/>
              <a:t>49 % </a:t>
            </a:r>
            <a:r>
              <a:rPr lang="de-DE" baseline="0" dirty="0" smtClean="0"/>
              <a:t>Abstrahleffizienz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Das bestehende Simulationsmodell gibt sehr genau Auskunft über die </a:t>
            </a:r>
            <a:r>
              <a:rPr lang="de-CH" baseline="0" dirty="0" err="1" smtClean="0"/>
              <a:t>Resonazfrequenz</a:t>
            </a:r>
            <a:endParaRPr lang="de-CH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(16+j14.7) </a:t>
            </a:r>
            <a:r>
              <a:rPr lang="de-DE" dirty="0" err="1" smtClean="0"/>
              <a:t>Ω</a:t>
            </a:r>
            <a:r>
              <a:rPr lang="de-DE" dirty="0" smtClean="0"/>
              <a:t>(30+4j) </a:t>
            </a:r>
            <a:r>
              <a:rPr lang="de-DE" dirty="0" err="1" smtClean="0"/>
              <a:t>Ω</a:t>
            </a:r>
            <a:endParaRPr lang="de-DE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charset="2"/>
              <a:buNone/>
            </a:pPr>
            <a:endParaRPr lang="de-DE" dirty="0" smtClean="0"/>
          </a:p>
          <a:p>
            <a:pPr lvl="1">
              <a:buFont typeface="Wingdings" charset="2"/>
              <a:buChar char="§"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4220266"/>
            <a:ext cx="8001000" cy="192786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Erstellen der PPT Vorlagen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6302829"/>
            <a:ext cx="9139238" cy="55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rafik 1" descr="hslu_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8246" y="-102563"/>
            <a:ext cx="8041966" cy="21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6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829300" y="0"/>
            <a:ext cx="3314700" cy="1006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Bild 7" descr="GOLFSONIC_transparen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t="19180" r="12048" b="33467"/>
          <a:stretch/>
        </p:blipFill>
        <p:spPr>
          <a:xfrm>
            <a:off x="6019800" y="330200"/>
            <a:ext cx="2755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1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32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492875"/>
            <a:ext cx="9144000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476552"/>
            <a:ext cx="8229600" cy="52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469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Univers 45 Light"/>
                <a:cs typeface="Univers 45 Light"/>
              </a:defRPr>
            </a:lvl1pPr>
          </a:lstStyle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1" y="6492876"/>
            <a:ext cx="3060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fld id="{EC69B803-821D-A84B-93A1-9F4ECA350C9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244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Univers 45 Light"/>
          <a:ea typeface="+mj-ea"/>
          <a:cs typeface="Univers 45 Light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Univers 45 Light"/>
          <a:ea typeface="+mn-ea"/>
          <a:cs typeface="Univers 45 Light"/>
        </a:defRPr>
      </a:lvl1pPr>
      <a:lvl2pPr marL="355600" indent="-1905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Univers 45 Light"/>
          <a:ea typeface="+mn-ea"/>
          <a:cs typeface="Univers 45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80060" y="4770328"/>
            <a:ext cx="8379736" cy="164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Univers 45 Light"/>
                <a:ea typeface="+mj-ea"/>
                <a:cs typeface="Univers 45 Light"/>
              </a:defRPr>
            </a:lvl1pPr>
          </a:lstStyle>
          <a:p>
            <a:r>
              <a:rPr lang="de-DE" sz="1800" dirty="0" smtClean="0"/>
              <a:t>Marcel Erismann</a:t>
            </a:r>
            <a:endParaRPr lang="de-DE" sz="2200" dirty="0" smtClean="0"/>
          </a:p>
          <a:p>
            <a:endParaRPr lang="de-DE" sz="1800" dirty="0"/>
          </a:p>
          <a:p>
            <a:r>
              <a:rPr lang="de-DE" sz="1800" dirty="0" smtClean="0"/>
              <a:t>Horw, 15. </a:t>
            </a:r>
            <a:r>
              <a:rPr lang="de-DE" sz="1800" dirty="0"/>
              <a:t>J</a:t>
            </a:r>
            <a:r>
              <a:rPr lang="de-DE" sz="1800" dirty="0" smtClean="0"/>
              <a:t>anuar 2016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 idx="4294967295"/>
          </p:nvPr>
        </p:nvSpPr>
        <p:spPr>
          <a:xfrm>
            <a:off x="480059" y="1877509"/>
            <a:ext cx="8206741" cy="2769423"/>
          </a:xfrm>
        </p:spPr>
        <p:txBody>
          <a:bodyPr>
            <a:normAutofit/>
          </a:bodyPr>
          <a:lstStyle/>
          <a:p>
            <a:r>
              <a:rPr lang="de-DE" sz="4400" dirty="0"/>
              <a:t>Integrierte Loop Antenne </a:t>
            </a:r>
            <a:r>
              <a:rPr lang="de-DE" sz="4400" dirty="0" err="1"/>
              <a:t>für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fi-FI" sz="4400" dirty="0" err="1"/>
              <a:t>ein</a:t>
            </a:r>
            <a:r>
              <a:rPr lang="fi-FI" sz="4400" dirty="0"/>
              <a:t> </a:t>
            </a:r>
            <a:r>
              <a:rPr lang="fi-FI" sz="4400" dirty="0" err="1"/>
              <a:t>mobiles</a:t>
            </a:r>
            <a:r>
              <a:rPr lang="fi-FI" sz="4400" dirty="0"/>
              <a:t> </a:t>
            </a:r>
            <a:r>
              <a:rPr lang="fi-FI" sz="4400" dirty="0" err="1"/>
              <a:t>Gerät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46463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/>
          </a:p>
          <a:p>
            <a:r>
              <a:rPr lang="de-DE" dirty="0" smtClean="0"/>
              <a:t>Kupfer</a:t>
            </a:r>
            <a:endParaRPr lang="de-DE" dirty="0"/>
          </a:p>
          <a:p>
            <a:r>
              <a:rPr lang="de-DE" dirty="0" smtClean="0"/>
              <a:t>63 mm </a:t>
            </a:r>
            <a:r>
              <a:rPr lang="de-DE" dirty="0" smtClean="0"/>
              <a:t>Gesamtlänge</a:t>
            </a:r>
            <a:endParaRPr lang="de-DE" dirty="0"/>
          </a:p>
          <a:p>
            <a:r>
              <a:rPr lang="de-DE" dirty="0" smtClean="0"/>
              <a:t>1 mm </a:t>
            </a:r>
            <a:r>
              <a:rPr lang="de-DE" dirty="0" smtClean="0"/>
              <a:t>Kantenlänge</a:t>
            </a:r>
            <a:endParaRPr lang="de-DE" dirty="0"/>
          </a:p>
          <a:p>
            <a:r>
              <a:rPr lang="de-DE" dirty="0" smtClean="0"/>
              <a:t>2.45 mm </a:t>
            </a:r>
            <a:r>
              <a:rPr lang="de-DE" dirty="0"/>
              <a:t>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Speisung </a:t>
            </a:r>
          </a:p>
          <a:p>
            <a:r>
              <a:rPr lang="de-DE" dirty="0"/>
              <a:t>50 </a:t>
            </a:r>
            <a:r>
              <a:rPr lang="de-DE" dirty="0" err="1" smtClean="0"/>
              <a:t>Ω</a:t>
            </a:r>
            <a:r>
              <a:rPr lang="de-DE" dirty="0" smtClean="0"/>
              <a:t> Quelle </a:t>
            </a:r>
            <a:endParaRPr lang="de-DE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VI</a:t>
            </a:r>
            <a:r>
              <a:rPr lang="en-US" dirty="0"/>
              <a:t>/</a:t>
            </a:r>
            <a:r>
              <a:rPr lang="en-US" dirty="0" smtClean="0"/>
              <a:t>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11_Loop_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1006250"/>
            <a:ext cx="7441331" cy="53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1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 </a:t>
            </a:r>
            <a:r>
              <a:rPr lang="en-US" dirty="0" smtClean="0">
                <a:solidFill>
                  <a:srgbClr val="000000"/>
                </a:solidFill>
              </a:rPr>
              <a:t>VII</a:t>
            </a:r>
            <a:r>
              <a:rPr lang="en-US" dirty="0" smtClean="0"/>
              <a:t>/VI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Abstrahleffizienz unabhängig vom </a:t>
            </a:r>
            <a:r>
              <a:rPr lang="de-DE" sz="2000" dirty="0" smtClean="0"/>
              <a:t>Nahfeld sehr tief</a:t>
            </a:r>
          </a:p>
          <a:p>
            <a:r>
              <a:rPr lang="de-DE" sz="2000" dirty="0" smtClean="0"/>
              <a:t>Impedanz Zant sehr hoch</a:t>
            </a:r>
          </a:p>
          <a:p>
            <a:r>
              <a:rPr lang="de-DE" sz="2000" dirty="0" smtClean="0"/>
              <a:t>Resonanzfrequenz weit über der Zielfrequenz</a:t>
            </a: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98343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-26.2 @ 5.85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2721+j5875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-15.41 @ 4.41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27.7-j433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-13.2 @ 4.30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24.5-j379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4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</a:t>
            </a:r>
            <a:r>
              <a:rPr lang="en-US" dirty="0" smtClean="0">
                <a:solidFill>
                  <a:srgbClr val="000000"/>
                </a:solidFill>
              </a:rPr>
              <a:t>III</a:t>
            </a:r>
            <a:r>
              <a:rPr lang="en-US" dirty="0" smtClean="0"/>
              <a:t>/VI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Fazit: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Nach ersten Simulationen zeigt sich die Dipol Antenne am Vielversprechendsten für weitere Designentwürfe.</a:t>
            </a:r>
          </a:p>
          <a:p>
            <a:pPr marL="165100" lvl="1" indent="0">
              <a:buNone/>
            </a:pPr>
            <a:endParaRPr lang="de-DE" dirty="0" smtClean="0"/>
          </a:p>
          <a:p>
            <a:pPr lvl="1"/>
            <a:r>
              <a:rPr lang="de-DE" dirty="0" smtClean="0"/>
              <a:t>Hohe </a:t>
            </a:r>
            <a:r>
              <a:rPr lang="de-DE" dirty="0" smtClean="0"/>
              <a:t>Abstrahleffizienz</a:t>
            </a:r>
          </a:p>
          <a:p>
            <a:pPr lvl="1"/>
            <a:r>
              <a:rPr lang="de-DE" dirty="0" smtClean="0"/>
              <a:t>Antennenimpedanz im Bereich der Quellenimpedanz</a:t>
            </a:r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5191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Design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I/IX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Es wurden vier Dipolantennen für den Einbau im Gerät geprüft.</a:t>
            </a:r>
          </a:p>
          <a:p>
            <a:endParaRPr lang="de-DE" dirty="0" smtClean="0"/>
          </a:p>
          <a:p>
            <a:r>
              <a:rPr lang="de-DE" dirty="0" smtClean="0"/>
              <a:t>5 mm </a:t>
            </a:r>
            <a:r>
              <a:rPr lang="de-DE" dirty="0" smtClean="0"/>
              <a:t>B</a:t>
            </a:r>
            <a:r>
              <a:rPr lang="de-DE" dirty="0" smtClean="0"/>
              <a:t>reite</a:t>
            </a:r>
            <a:endParaRPr lang="de-DE" dirty="0" smtClean="0"/>
          </a:p>
          <a:p>
            <a:r>
              <a:rPr lang="de-DE" dirty="0" smtClean="0"/>
              <a:t>3 </a:t>
            </a:r>
            <a:r>
              <a:rPr lang="de-DE" dirty="0"/>
              <a:t>mm Breite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/>
              <a:t>mm Breite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/>
              <a:t>mm </a:t>
            </a:r>
            <a:r>
              <a:rPr lang="de-DE" dirty="0" smtClean="0"/>
              <a:t>Breite mit </a:t>
            </a:r>
            <a:r>
              <a:rPr lang="de-DE" dirty="0" smtClean="0"/>
              <a:t>Dachkapazität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9039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/>
              <a:t>II</a:t>
            </a:r>
            <a:r>
              <a:rPr lang="en-US" dirty="0" smtClean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imu_Dipol_Freiraum_undGera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997394"/>
            <a:ext cx="7992533" cy="5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 smtClean="0"/>
              <a:t>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7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Design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IV/IX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  <p:sp>
        <p:nvSpPr>
          <p:cNvPr id="8" name="Rahmen 7"/>
          <p:cNvSpPr/>
          <p:nvPr/>
        </p:nvSpPr>
        <p:spPr>
          <a:xfrm>
            <a:off x="186267" y="2963333"/>
            <a:ext cx="8822266" cy="72813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8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V/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3 mm </a:t>
            </a:r>
            <a:r>
              <a:rPr lang="de-DE" dirty="0" smtClean="0"/>
              <a:t>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3D_ohne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1655619"/>
            <a:ext cx="7027333" cy="4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</a:t>
            </a:r>
            <a:r>
              <a:rPr lang="en-US" dirty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3D_mit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3200"/>
            <a:ext cx="8095270" cy="46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4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Aufgabenstellung</a:t>
            </a:r>
          </a:p>
          <a:p>
            <a:r>
              <a:rPr lang="de-DE" dirty="0" smtClean="0"/>
              <a:t>Ziele </a:t>
            </a:r>
          </a:p>
          <a:p>
            <a:r>
              <a:rPr lang="de-DE" dirty="0" smtClean="0"/>
              <a:t>Vorgehensmodell</a:t>
            </a:r>
          </a:p>
          <a:p>
            <a:r>
              <a:rPr lang="de-DE" dirty="0" smtClean="0"/>
              <a:t>Evaluation</a:t>
            </a:r>
            <a:endParaRPr lang="de-DE" dirty="0" smtClean="0"/>
          </a:p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endParaRPr lang="de-DE" dirty="0" smtClean="0"/>
          </a:p>
          <a:p>
            <a:r>
              <a:rPr lang="de-DE" dirty="0" smtClean="0"/>
              <a:t>Messungen</a:t>
            </a:r>
          </a:p>
          <a:p>
            <a:r>
              <a:rPr lang="fi-FI" dirty="0" err="1"/>
              <a:t>Diskussion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1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II/IX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XY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1240980"/>
            <a:ext cx="8507336" cy="47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7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III</a:t>
            </a:r>
            <a:r>
              <a:rPr lang="en-US" dirty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XZ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68"/>
            <a:ext cx="8304474" cy="44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IX/I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3" name="Inhaltsplatzhalter 2" descr="xz_scharz_und_zy_blau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65" t="-2339" r="-39" b="-7210"/>
          <a:stretch/>
        </p:blipFill>
        <p:spPr>
          <a:xfrm>
            <a:off x="931333" y="1028429"/>
            <a:ext cx="6434667" cy="5829572"/>
          </a:xfrm>
        </p:spPr>
      </p:pic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9845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8" name="Inhaltsplatzhalter 7" descr="DipolIMGerae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r="25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567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II</a:t>
            </a:r>
            <a:r>
              <a:rPr lang="en-US" dirty="0" smtClean="0"/>
              <a:t>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8" name="Inhaltsplatzhalter 7" descr="StarLab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10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299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III/X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StarLab</a:t>
            </a:r>
            <a:r>
              <a:rPr lang="de-DE" dirty="0" smtClean="0"/>
              <a:t> Messsystem zur Bestimmung des Fernfeldes</a:t>
            </a:r>
            <a:endParaRPr lang="de-DE" dirty="0" smtClean="0"/>
          </a:p>
          <a:p>
            <a:r>
              <a:rPr lang="de-DE" dirty="0" smtClean="0"/>
              <a:t>Zirkulär angeordnete </a:t>
            </a:r>
            <a:r>
              <a:rPr lang="de-DE" dirty="0" smtClean="0"/>
              <a:t>Messantennen</a:t>
            </a:r>
            <a:endParaRPr lang="de-DE" dirty="0" smtClean="0"/>
          </a:p>
          <a:p>
            <a:r>
              <a:rPr lang="de-DE" dirty="0" smtClean="0"/>
              <a:t>Drehender </a:t>
            </a:r>
            <a:r>
              <a:rPr lang="de-DE" dirty="0" err="1" smtClean="0"/>
              <a:t>Messturm</a:t>
            </a:r>
            <a:r>
              <a:rPr lang="de-DE" dirty="0" smtClean="0"/>
              <a:t> im Zentrum</a:t>
            </a:r>
          </a:p>
          <a:p>
            <a:r>
              <a:rPr lang="de-DE" dirty="0" smtClean="0"/>
              <a:t>Absorber Kegel an den Wänden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Durch Messung des Nahfeldes und </a:t>
            </a:r>
            <a:r>
              <a:rPr lang="de-DE" dirty="0" err="1" smtClean="0"/>
              <a:t>anschliessender</a:t>
            </a:r>
            <a:r>
              <a:rPr lang="de-DE" dirty="0" smtClean="0"/>
              <a:t> mathematischer </a:t>
            </a:r>
            <a:r>
              <a:rPr lang="de-DE" dirty="0" smtClean="0"/>
              <a:t>Transformation </a:t>
            </a:r>
            <a:r>
              <a:rPr lang="de-DE" dirty="0" smtClean="0"/>
              <a:t>ergeben sich die Fernfeldeigenschaften der Antenne.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4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IV/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Qualitative Feldausbreitung </a:t>
            </a:r>
          </a:p>
          <a:p>
            <a:r>
              <a:rPr lang="de-DE" dirty="0" smtClean="0"/>
              <a:t>Richtwirkung in Abhängigkeit von </a:t>
            </a:r>
            <a:r>
              <a:rPr lang="de-DE" dirty="0" err="1" smtClean="0"/>
              <a:t>Θ</a:t>
            </a:r>
            <a:r>
              <a:rPr lang="de-DE" dirty="0" smtClean="0"/>
              <a:t> und </a:t>
            </a:r>
            <a:r>
              <a:rPr lang="de-DE" dirty="0" err="1" smtClean="0"/>
              <a:t>φ</a:t>
            </a:r>
            <a:endParaRPr lang="de-DE" dirty="0" smtClean="0"/>
          </a:p>
          <a:p>
            <a:r>
              <a:rPr lang="de-DE" dirty="0" smtClean="0"/>
              <a:t>Schnitte durch das elektromagnetische Feld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xy</a:t>
            </a:r>
            <a:r>
              <a:rPr lang="de-DE" dirty="0"/>
              <a:t>-Ebene bei </a:t>
            </a:r>
            <a:r>
              <a:rPr lang="de-DE" dirty="0" err="1"/>
              <a:t>z</a:t>
            </a:r>
            <a:r>
              <a:rPr lang="de-DE" dirty="0"/>
              <a:t> = 0 mit  </a:t>
            </a:r>
            <a:r>
              <a:rPr lang="de-DE" dirty="0" err="1" smtClean="0"/>
              <a:t>φ</a:t>
            </a:r>
            <a:r>
              <a:rPr lang="de-DE" dirty="0" smtClean="0"/>
              <a:t> variabel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x</a:t>
            </a:r>
            <a:r>
              <a:rPr lang="de-DE" dirty="0" err="1" smtClean="0"/>
              <a:t>z</a:t>
            </a:r>
            <a:r>
              <a:rPr lang="de-DE" dirty="0" smtClean="0"/>
              <a:t>-Ebene bei </a:t>
            </a:r>
            <a:r>
              <a:rPr lang="de-DE" dirty="0" err="1" smtClean="0"/>
              <a:t>y</a:t>
            </a:r>
            <a:r>
              <a:rPr lang="de-DE" dirty="0" smtClean="0"/>
              <a:t> = 0 mit </a:t>
            </a:r>
            <a:r>
              <a:rPr lang="de-DE" dirty="0"/>
              <a:t>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variabel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33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V/X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Bild 6" descr="xy und x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67" y="1246910"/>
            <a:ext cx="6447366" cy="49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V</a:t>
            </a:r>
            <a:r>
              <a:rPr lang="en-US" dirty="0"/>
              <a:t>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10" name="Bild 9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52" y="1240980"/>
            <a:ext cx="5821696" cy="48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V</a:t>
            </a:r>
            <a:r>
              <a:rPr lang="en-US" dirty="0"/>
              <a:t>II/X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40980"/>
            <a:ext cx="5810229" cy="48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Aufgabenstellung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</a:t>
            </a:r>
            <a:r>
              <a:rPr lang="de-DE" dirty="0" smtClean="0"/>
              <a:t>ymmetrische </a:t>
            </a:r>
            <a:r>
              <a:rPr lang="de-DE" dirty="0" smtClean="0"/>
              <a:t>2.4 GHz Bluetooth Kompaktantenne für das „Connect 1“ </a:t>
            </a:r>
            <a:r>
              <a:rPr lang="de-DE" dirty="0" smtClean="0"/>
              <a:t>Fluggerät der </a:t>
            </a:r>
            <a:r>
              <a:rPr lang="de-DE" dirty="0" smtClean="0"/>
              <a:t>Flytec AG</a:t>
            </a:r>
          </a:p>
          <a:p>
            <a:endParaRPr lang="de-DE" dirty="0"/>
          </a:p>
          <a:p>
            <a:r>
              <a:rPr lang="de-DE" dirty="0" smtClean="0"/>
              <a:t>Einarbeiten </a:t>
            </a:r>
            <a:r>
              <a:rPr lang="de-DE" dirty="0"/>
              <a:t>in die Eigenschaften elektrisch kleiner Antennen. </a:t>
            </a:r>
          </a:p>
          <a:p>
            <a:r>
              <a:rPr lang="de-DE" dirty="0"/>
              <a:t>Einarbeiten in das Simulationswerkzeug Empire </a:t>
            </a:r>
            <a:r>
              <a:rPr lang="de-DE" dirty="0" smtClean="0"/>
              <a:t>Xccel</a:t>
            </a:r>
          </a:p>
          <a:p>
            <a:r>
              <a:rPr lang="de-DE" dirty="0" smtClean="0"/>
              <a:t>Modellierung </a:t>
            </a:r>
            <a:r>
              <a:rPr lang="de-DE" dirty="0"/>
              <a:t>möglicher </a:t>
            </a:r>
            <a:r>
              <a:rPr lang="de-DE" dirty="0" smtClean="0"/>
              <a:t>Lösungsansätze und </a:t>
            </a:r>
            <a:r>
              <a:rPr lang="de-DE" dirty="0"/>
              <a:t>Simulation der Parameter: Antennengüte Q, Impedanz, Abstrahleffizienz, Richtwirkung und relative Bandbreite. </a:t>
            </a:r>
          </a:p>
          <a:p>
            <a:r>
              <a:rPr lang="de-DE" dirty="0"/>
              <a:t>Anpassung an die komplexe Impedanz des Transceivers. </a:t>
            </a:r>
          </a:p>
          <a:p>
            <a:r>
              <a:rPr lang="de-DE" dirty="0"/>
              <a:t>Herstellung eines Funktionsmusters und Ausmessen der Antennenparameter des Funktionsmusters. 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>
                <a:solidFill>
                  <a:srgbClr val="FF0000"/>
                </a:solidFill>
              </a:rPr>
              <a:t>Aufgabenstellung</a:t>
            </a:r>
            <a:r>
              <a:rPr lang="de-DE" sz="1400" dirty="0"/>
              <a:t>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778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de-CH" dirty="0" smtClean="0"/>
              <a:t>V</a:t>
            </a:r>
            <a:r>
              <a:rPr lang="en-US" dirty="0" smtClean="0"/>
              <a:t>I</a:t>
            </a:r>
            <a:r>
              <a:rPr lang="en-US" dirty="0"/>
              <a:t>I</a:t>
            </a:r>
            <a:r>
              <a:rPr lang="en-US" dirty="0" smtClean="0"/>
              <a:t>I</a:t>
            </a:r>
            <a:r>
              <a:rPr lang="en-US" dirty="0"/>
              <a:t>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x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245939"/>
            <a:ext cx="5804323" cy="48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</a:t>
            </a:r>
            <a:r>
              <a:rPr lang="en-US" dirty="0" smtClean="0"/>
              <a:t>X</a:t>
            </a:r>
            <a:r>
              <a:rPr lang="en-US" dirty="0"/>
              <a:t>/X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efizienz_gemess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1006248"/>
            <a:ext cx="7687733" cy="55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3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Messungen </a:t>
            </a:r>
            <a:r>
              <a:rPr lang="en-US" dirty="0" smtClean="0"/>
              <a:t>X</a:t>
            </a:r>
            <a:r>
              <a:rPr lang="en-US" dirty="0"/>
              <a:t>/X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9" name="Inhaltsplatzhalter 8" descr="Leitung_Antenn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r="576"/>
          <a:stretch/>
        </p:blipFill>
        <p:spPr>
          <a:xfrm>
            <a:off x="188568" y="1337733"/>
            <a:ext cx="8696390" cy="4547770"/>
          </a:xfrm>
        </p:spPr>
      </p:pic>
    </p:spTree>
    <p:extLst>
      <p:ext uri="{BB962C8B-B14F-4D97-AF65-F5344CB8AC3E}">
        <p14:creationId xmlns:p14="http://schemas.microsoft.com/office/powerpoint/2010/main" val="373502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Diskussion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>
                <a:solidFill>
                  <a:srgbClr val="FF0000"/>
                </a:solidFill>
              </a:rPr>
              <a:t>Diskussion</a:t>
            </a:r>
            <a:endParaRPr lang="de-DE" sz="1400" dirty="0">
              <a:solidFill>
                <a:srgbClr val="FF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561223"/>
          </a:xfrm>
        </p:spPr>
        <p:txBody>
          <a:bodyPr/>
          <a:lstStyle/>
          <a:p>
            <a:r>
              <a:rPr lang="de-DE" dirty="0" smtClean="0"/>
              <a:t>Simulierte und gemessene </a:t>
            </a:r>
            <a:r>
              <a:rPr lang="de-DE" dirty="0" smtClean="0"/>
              <a:t>Resonanzfrequenz stimmen überein </a:t>
            </a:r>
          </a:p>
          <a:p>
            <a:r>
              <a:rPr lang="de-DE" dirty="0" smtClean="0"/>
              <a:t>Simulierte und gemessene Impedanz Zant </a:t>
            </a:r>
            <a:r>
              <a:rPr lang="de-DE" dirty="0" smtClean="0"/>
              <a:t>divergieren</a:t>
            </a:r>
            <a:endParaRPr lang="de-DE" dirty="0" smtClean="0"/>
          </a:p>
          <a:p>
            <a:r>
              <a:rPr lang="de-DE" dirty="0" smtClean="0"/>
              <a:t>Mittels </a:t>
            </a:r>
            <a:r>
              <a:rPr lang="de-DE" dirty="0" err="1" smtClean="0"/>
              <a:t>StarLab</a:t>
            </a:r>
            <a:r>
              <a:rPr lang="de-DE" dirty="0" smtClean="0"/>
              <a:t> gemessene Abstrahleffizienz beträgt 49 % </a:t>
            </a:r>
          </a:p>
          <a:p>
            <a:r>
              <a:rPr lang="de-DE" dirty="0"/>
              <a:t>S</a:t>
            </a:r>
            <a:r>
              <a:rPr lang="de-DE" dirty="0" smtClean="0"/>
              <a:t>imulierte </a:t>
            </a:r>
            <a:r>
              <a:rPr lang="de-DE" dirty="0" smtClean="0"/>
              <a:t>Abstrahleffizienz </a:t>
            </a:r>
            <a:r>
              <a:rPr lang="de-DE" dirty="0" smtClean="0"/>
              <a:t>von 65 % wird nicht erreicht</a:t>
            </a:r>
          </a:p>
          <a:p>
            <a:r>
              <a:rPr lang="de-DE" dirty="0"/>
              <a:t>Abstrahleffizienz </a:t>
            </a:r>
            <a:r>
              <a:rPr lang="de-DE" dirty="0" smtClean="0"/>
              <a:t>der deutlich höher gegenüber der bestehenden Monoantennen merklich gesteigert werden</a:t>
            </a:r>
          </a:p>
          <a:p>
            <a:r>
              <a:rPr lang="de-DE" dirty="0" smtClean="0"/>
              <a:t>Gewähltes Funktionsmuster erfüllt Systemanforderung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460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Diskussion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8" name="Picture 4" descr="http://atlantykron.org/reference/atlantykron-discussion-grou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97" t="-3183" r="-400" b="-1"/>
          <a:stretch/>
        </p:blipFill>
        <p:spPr bwMode="auto">
          <a:xfrm>
            <a:off x="2363495" y="1368046"/>
            <a:ext cx="4189707" cy="495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Reflexion_Form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7" y="1579884"/>
            <a:ext cx="3471333" cy="46175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DE" dirty="0" smtClean="0"/>
              <a:t>VSWR </a:t>
            </a:r>
            <a:r>
              <a:rPr lang="de-DE" dirty="0" err="1" smtClean="0"/>
              <a:t>Voltage</a:t>
            </a:r>
            <a:r>
              <a:rPr lang="de-DE" dirty="0" smtClean="0"/>
              <a:t> Standing Wave Ratio</a:t>
            </a:r>
          </a:p>
          <a:p>
            <a:r>
              <a:rPr lang="de-DE" dirty="0" smtClean="0"/>
              <a:t>Welligkeitsfaktor s</a:t>
            </a:r>
            <a:endParaRPr lang="de-DE" dirty="0"/>
          </a:p>
          <a:p>
            <a:r>
              <a:rPr lang="de-DE" dirty="0" smtClean="0"/>
              <a:t>RL </a:t>
            </a:r>
            <a:r>
              <a:rPr lang="de-DE" dirty="0"/>
              <a:t>Return </a:t>
            </a:r>
            <a:r>
              <a:rPr lang="de-DE" dirty="0" smtClean="0"/>
              <a:t>Loss</a:t>
            </a:r>
            <a:endParaRPr lang="de-DE" dirty="0"/>
          </a:p>
          <a:p>
            <a:r>
              <a:rPr lang="de-DE" dirty="0" smtClean="0"/>
              <a:t>Reflexionskoeffizient </a:t>
            </a:r>
            <a:r>
              <a:rPr lang="de-DE" dirty="0" err="1"/>
              <a:t>Γ</a:t>
            </a:r>
            <a:r>
              <a:rPr lang="de-DE" dirty="0"/>
              <a:t> 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4185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Ziele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Aufarbeiten der Grundlagentheorie: Abstrahlverhalten </a:t>
            </a:r>
            <a:r>
              <a:rPr lang="de-DE" dirty="0"/>
              <a:t>der </a:t>
            </a:r>
            <a:r>
              <a:rPr lang="de-DE" dirty="0" smtClean="0"/>
              <a:t>Elementarstrahler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Simulation von Dipol- </a:t>
            </a:r>
            <a:r>
              <a:rPr lang="de-DE" dirty="0"/>
              <a:t>und </a:t>
            </a:r>
            <a:r>
              <a:rPr lang="de-DE" dirty="0" smtClean="0"/>
              <a:t>Loop-Antennen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Entwerfen verschiedener Lösungsansätze </a:t>
            </a:r>
            <a:r>
              <a:rPr lang="de-DE" dirty="0"/>
              <a:t>für symmetrische </a:t>
            </a:r>
            <a:r>
              <a:rPr lang="de-DE" dirty="0" smtClean="0"/>
              <a:t>Antennen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Design einer Antenne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Fertigung und Dokumentation eines Funktionsmusters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</a:t>
            </a:r>
            <a:r>
              <a:rPr lang="de-DE" sz="1400" dirty="0">
                <a:solidFill>
                  <a:srgbClr val="FF0000"/>
                </a:solidFill>
              </a:rPr>
              <a:t>Ziele</a:t>
            </a:r>
            <a:r>
              <a:rPr lang="de-DE" sz="1400" dirty="0"/>
              <a:t>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3665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Vorgehensmodell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217878"/>
              </p:ext>
            </p:extLst>
          </p:nvPr>
        </p:nvGraphicFramePr>
        <p:xfrm>
          <a:off x="457200" y="1589089"/>
          <a:ext cx="8229600" cy="150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7201" y="33147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Abstrahlverhalten von </a:t>
            </a:r>
            <a:r>
              <a:rPr lang="de-CH" dirty="0"/>
              <a:t>Elementarstrahlern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Elektromagnetische Feldausbreitung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von Elementarstrahlern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3314701" y="3352800"/>
            <a:ext cx="252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und Resonanzfrequenz  bei Verkürzung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Anpassungsnetzwerk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6007101" y="33655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Funktionsmuster aus den Designs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Messen </a:t>
            </a:r>
            <a:r>
              <a:rPr lang="de-CH" dirty="0"/>
              <a:t>der Antennenparameter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Vergleich der Simulationen mit den Messwerten </a:t>
            </a:r>
            <a:endParaRPr lang="de-CH" dirty="0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</a:t>
            </a:r>
            <a:r>
              <a:rPr lang="de-DE" sz="1400" dirty="0">
                <a:solidFill>
                  <a:srgbClr val="FF0000"/>
                </a:solidFill>
              </a:rPr>
              <a:t>Vorgehensmodell</a:t>
            </a:r>
            <a:r>
              <a:rPr lang="de-DE" sz="1400" dirty="0"/>
              <a:t>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911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</a:t>
            </a:r>
            <a:r>
              <a:rPr lang="en-US" dirty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>
          <a:xfrm>
            <a:off x="457200" y="13485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1pPr>
            <a:lvl2pPr marL="355600" indent="-1905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Dipol Antenne</a:t>
            </a:r>
          </a:p>
          <a:p>
            <a:r>
              <a:rPr lang="de-DE" sz="2000" dirty="0" smtClean="0"/>
              <a:t>Loop Antenne</a:t>
            </a:r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Freiraum</a:t>
            </a:r>
          </a:p>
          <a:p>
            <a:r>
              <a:rPr lang="de-DE" sz="2000" dirty="0" smtClean="0"/>
              <a:t>Mit einem ABS-Kunststoffstück</a:t>
            </a:r>
          </a:p>
          <a:p>
            <a:r>
              <a:rPr lang="de-DE" sz="2000" dirty="0" smtClean="0"/>
              <a:t>Mit zwei ABS-Kunststoffstücken</a:t>
            </a:r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ABS-Kunststoffstück: </a:t>
            </a:r>
            <a:r>
              <a:rPr lang="de-DE" sz="2000" dirty="0" smtClean="0"/>
              <a:t>Masse </a:t>
            </a:r>
            <a:r>
              <a:rPr lang="de-DE" sz="2000" dirty="0"/>
              <a:t>(L x B x H) = </a:t>
            </a:r>
            <a:r>
              <a:rPr lang="de-DE" sz="2000" dirty="0" smtClean="0"/>
              <a:t>100 mm </a:t>
            </a:r>
            <a:r>
              <a:rPr lang="de-DE" sz="2000" dirty="0"/>
              <a:t>x </a:t>
            </a:r>
            <a:r>
              <a:rPr lang="de-DE" sz="2000" dirty="0" smtClean="0"/>
              <a:t>2 mm </a:t>
            </a:r>
            <a:r>
              <a:rPr lang="de-DE" sz="2000" dirty="0"/>
              <a:t>x </a:t>
            </a:r>
            <a:r>
              <a:rPr lang="de-DE" sz="2000" dirty="0" smtClean="0"/>
              <a:t>10 mm</a:t>
            </a:r>
            <a:endParaRPr lang="de-DE" sz="2000" dirty="0"/>
          </a:p>
          <a:p>
            <a:endParaRPr lang="de-DE" sz="2000" dirty="0" smtClean="0"/>
          </a:p>
          <a:p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8515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 </a:t>
            </a:r>
            <a:r>
              <a:rPr lang="en-US" dirty="0" smtClean="0">
                <a:solidFill>
                  <a:srgbClr val="000000"/>
                </a:solidFill>
              </a:rPr>
              <a:t>II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69669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r>
              <a:rPr lang="de-DE" dirty="0" smtClean="0"/>
              <a:t>Kupfer</a:t>
            </a:r>
            <a:endParaRPr lang="de-DE" dirty="0" smtClean="0"/>
          </a:p>
          <a:p>
            <a:r>
              <a:rPr lang="de-DE" dirty="0" smtClean="0"/>
              <a:t>52.45 mm </a:t>
            </a:r>
            <a:r>
              <a:rPr lang="de-DE" dirty="0" smtClean="0"/>
              <a:t>Dipollänge </a:t>
            </a:r>
          </a:p>
          <a:p>
            <a:r>
              <a:rPr lang="de-DE" dirty="0" smtClean="0"/>
              <a:t>1.12 mm </a:t>
            </a:r>
            <a:r>
              <a:rPr lang="de-DE" dirty="0" smtClean="0"/>
              <a:t>Radius</a:t>
            </a:r>
            <a:endParaRPr lang="de-DE" dirty="0"/>
          </a:p>
          <a:p>
            <a:r>
              <a:rPr lang="de-DE" dirty="0" smtClean="0"/>
              <a:t>2.45 mm </a:t>
            </a:r>
            <a:r>
              <a:rPr lang="de-DE" dirty="0" smtClean="0"/>
              <a:t>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Speisung </a:t>
            </a:r>
          </a:p>
          <a:p>
            <a:r>
              <a:rPr lang="de-DE" dirty="0" smtClean="0"/>
              <a:t>50 </a:t>
            </a:r>
            <a:r>
              <a:rPr lang="de-DE" dirty="0" err="1" smtClean="0"/>
              <a:t>Ω</a:t>
            </a:r>
            <a:r>
              <a:rPr lang="de-DE" dirty="0" smtClean="0"/>
              <a:t> </a:t>
            </a:r>
            <a:r>
              <a:rPr lang="de-DE" dirty="0" smtClean="0"/>
              <a:t>Quelle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01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>
                <a:solidFill>
                  <a:srgbClr val="000000"/>
                </a:solidFill>
              </a:rPr>
              <a:t>Evaluation </a:t>
            </a:r>
            <a:r>
              <a:rPr lang="en-US" dirty="0" smtClean="0"/>
              <a:t>III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11_Dipol_Evalu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8" y="1006248"/>
            <a:ext cx="7399866" cy="54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>
                <a:solidFill>
                  <a:srgbClr val="000000"/>
                </a:solidFill>
              </a:rPr>
              <a:t>Evaluation </a:t>
            </a:r>
            <a:r>
              <a:rPr lang="en-US" dirty="0" smtClean="0"/>
              <a:t>IV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Impedanz Zant </a:t>
            </a:r>
            <a:r>
              <a:rPr lang="de-DE" sz="2000" dirty="0" smtClean="0"/>
              <a:t>im Freiraum </a:t>
            </a:r>
            <a:r>
              <a:rPr lang="de-DE" sz="2000" dirty="0" smtClean="0"/>
              <a:t>nahe theoretischem </a:t>
            </a:r>
            <a:r>
              <a:rPr lang="de-DE" sz="2000" dirty="0" smtClean="0"/>
              <a:t>Wert von </a:t>
            </a:r>
            <a:r>
              <a:rPr lang="de-DE" sz="2000" dirty="0" smtClean="0"/>
              <a:t>70 </a:t>
            </a:r>
            <a:r>
              <a:rPr lang="de-DE" sz="2000" dirty="0" err="1" smtClean="0"/>
              <a:t>Ω</a:t>
            </a:r>
            <a:endParaRPr lang="de-DE" sz="2000" dirty="0" smtClean="0"/>
          </a:p>
          <a:p>
            <a:r>
              <a:rPr lang="de-DE" sz="2000" dirty="0" err="1" smtClean="0"/>
              <a:t>Grösste</a:t>
            </a:r>
            <a:r>
              <a:rPr lang="de-DE" sz="2000" dirty="0" smtClean="0"/>
              <a:t> Abstrahleffizienz im </a:t>
            </a:r>
            <a:r>
              <a:rPr lang="de-DE" sz="2000" dirty="0"/>
              <a:t>Freiraum </a:t>
            </a:r>
            <a:endParaRPr lang="de-DE" sz="2000" dirty="0" smtClean="0"/>
          </a:p>
          <a:p>
            <a:r>
              <a:rPr lang="de-DE" sz="2000" dirty="0" smtClean="0"/>
              <a:t>Tiefere Resonanzfrequenz durch Kunststoff im Nahfeld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47155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-16.16 @ 2.42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68.60-j4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-20.79 @ 2.08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141.5+j39.6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 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-28.20 @ 1.82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206.2-j28.9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59.6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59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2251</Words>
  <Application>Microsoft Macintosh PowerPoint</Application>
  <PresentationFormat>Bildschirmpräsentation (4:3)</PresentationFormat>
  <Paragraphs>494</Paragraphs>
  <Slides>35</Slides>
  <Notes>35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6" baseType="lpstr">
      <vt:lpstr>Office-Design</vt:lpstr>
      <vt:lpstr>Integrierte Loop Antenne für ein mobiles Gerät</vt:lpstr>
      <vt:lpstr>Inhalt</vt:lpstr>
      <vt:lpstr>Aufgabenstellung</vt:lpstr>
      <vt:lpstr>Ziele </vt:lpstr>
      <vt:lpstr>Vorgehensmodell</vt:lpstr>
      <vt:lpstr>Evaluation I/VIII</vt:lpstr>
      <vt:lpstr>Evaluation II/VIII </vt:lpstr>
      <vt:lpstr>Evaluation III/VIII </vt:lpstr>
      <vt:lpstr>Evaluation IV/VIII </vt:lpstr>
      <vt:lpstr>Evaluation V/VIII </vt:lpstr>
      <vt:lpstr>Evaluation VI/VIII </vt:lpstr>
      <vt:lpstr>Evaluation VII/VIII</vt:lpstr>
      <vt:lpstr>Evaluation VIII/VIII </vt:lpstr>
      <vt:lpstr>Design I/IX </vt:lpstr>
      <vt:lpstr>Design II/IX</vt:lpstr>
      <vt:lpstr>Design III/IX </vt:lpstr>
      <vt:lpstr>Design IV/IX </vt:lpstr>
      <vt:lpstr>Design V/IX </vt:lpstr>
      <vt:lpstr>Design VI/IX </vt:lpstr>
      <vt:lpstr>Design VII/IX</vt:lpstr>
      <vt:lpstr>Design VIII/IX </vt:lpstr>
      <vt:lpstr>Design IX/IX </vt:lpstr>
      <vt:lpstr>Messungen I/X </vt:lpstr>
      <vt:lpstr>Messungen II/X </vt:lpstr>
      <vt:lpstr>Messungen III/X </vt:lpstr>
      <vt:lpstr>Messungen IV/X </vt:lpstr>
      <vt:lpstr>Messungen V/X </vt:lpstr>
      <vt:lpstr>Messungen VI/X </vt:lpstr>
      <vt:lpstr>Messungen VII/X </vt:lpstr>
      <vt:lpstr>Messungen VIII/X </vt:lpstr>
      <vt:lpstr>Messungen IX/X</vt:lpstr>
      <vt:lpstr>Messungen X/X</vt:lpstr>
      <vt:lpstr>Diskussion</vt:lpstr>
      <vt:lpstr>Diskussion</vt:lpstr>
      <vt:lpstr>Simulationen III/IV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Laurin Kraan</dc:creator>
  <cp:lastModifiedBy>Marcel Erismann</cp:lastModifiedBy>
  <cp:revision>699</cp:revision>
  <cp:lastPrinted>2015-06-21T17:03:23Z</cp:lastPrinted>
  <dcterms:created xsi:type="dcterms:W3CDTF">2012-05-18T12:36:55Z</dcterms:created>
  <dcterms:modified xsi:type="dcterms:W3CDTF">2016-01-15T00:09:03Z</dcterms:modified>
</cp:coreProperties>
</file>